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2"/>
  </p:notesMasterIdLst>
  <p:sldIdLst>
    <p:sldId id="256" r:id="rId2"/>
    <p:sldId id="257" r:id="rId3"/>
    <p:sldId id="258" r:id="rId4"/>
    <p:sldId id="259" r:id="rId5"/>
    <p:sldId id="260" r:id="rId6"/>
    <p:sldId id="261" r:id="rId7"/>
    <p:sldId id="262" r:id="rId8"/>
    <p:sldId id="265" r:id="rId9"/>
    <p:sldId id="266" r:id="rId10"/>
    <p:sldId id="267" r:id="rId1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45" d="100"/>
          <a:sy n="45" d="100"/>
        </p:scale>
        <p:origin x="-84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1388ACF8-0A06-4B6B-9CE9-E29C5ED1162E}" type="datetimeFigureOut">
              <a:rPr lang="ru-RU"/>
              <a:pPr>
                <a:defRPr/>
              </a:pPr>
              <a:t>10.02.2013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839CFE1-9DFF-4507-BA2E-19868BBDEE63}" type="slidenum">
              <a:rPr lang="ru-RU"/>
              <a:pPr>
                <a:defRPr/>
              </a:pPr>
              <a:t>‹#›</a:t>
            </a:fld>
            <a:endParaRPr lang="ru-RU"/>
          </a:p>
        </p:txBody>
      </p:sp>
    </p:spTree>
    <p:extLst>
      <p:ext uri="{BB962C8B-B14F-4D97-AF65-F5344CB8AC3E}">
        <p14:creationId xmlns:p14="http://schemas.microsoft.com/office/powerpoint/2010/main" val="552187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Образ слайда 1"/>
          <p:cNvSpPr>
            <a:spLocks noGrp="1" noRot="1" noChangeAspect="1"/>
          </p:cNvSpPr>
          <p:nvPr>
            <p:ph type="sldImg"/>
          </p:nvPr>
        </p:nvSpPr>
        <p:spPr bwMode="auto">
          <a:noFill/>
          <a:ln>
            <a:solidFill>
              <a:srgbClr val="000000"/>
            </a:solidFill>
            <a:miter lim="800000"/>
            <a:headEnd/>
            <a:tailEnd/>
          </a:ln>
        </p:spPr>
      </p:sp>
      <p:sp>
        <p:nvSpPr>
          <p:cNvPr id="16386"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В этот раз мы расскажем об особенностях рынка маркетинговых исследований в нашей стране: сколько игроков, какой объем и т.д.  Т.е. это своего рода Обзор рынка исследований:</a:t>
            </a:r>
          </a:p>
          <a:p>
            <a:pPr>
              <a:spcBef>
                <a:spcPct val="0"/>
              </a:spcBef>
            </a:pPr>
            <a:r>
              <a:rPr lang="ru-RU" smtClean="0"/>
              <a:t>Рынок исследований в Казахстане</a:t>
            </a:r>
          </a:p>
          <a:p>
            <a:pPr>
              <a:spcBef>
                <a:spcPct val="0"/>
              </a:spcBef>
            </a:pPr>
            <a:r>
              <a:rPr lang="ru-RU" smtClean="0"/>
              <a:t> </a:t>
            </a:r>
          </a:p>
          <a:p>
            <a:pPr>
              <a:spcBef>
                <a:spcPct val="0"/>
              </a:spcBef>
            </a:pPr>
            <a:r>
              <a:rPr lang="ru-RU" smtClean="0"/>
              <a:t> </a:t>
            </a:r>
          </a:p>
          <a:p>
            <a:pPr>
              <a:spcBef>
                <a:spcPct val="0"/>
              </a:spcBef>
            </a:pPr>
            <a:r>
              <a:rPr lang="ru-RU" smtClean="0"/>
              <a:t> - Рынок исследовательских агентств в Казахстане можно назвать конкурентным и зрелым</a:t>
            </a:r>
          </a:p>
          <a:p>
            <a:pPr>
              <a:spcBef>
                <a:spcPct val="0"/>
              </a:spcBef>
            </a:pPr>
            <a:endParaRPr lang="ru-RU" smtClean="0"/>
          </a:p>
        </p:txBody>
      </p:sp>
      <p:sp>
        <p:nvSpPr>
          <p:cNvPr id="1638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AA6951-F8AB-4A08-A7BE-34A501041529}" type="slidenum">
              <a:rPr lang="ru-RU"/>
              <a:pPr fontAlgn="base">
                <a:spcBef>
                  <a:spcPct val="0"/>
                </a:spcBef>
                <a:spcAft>
                  <a:spcPct val="0"/>
                </a:spcAft>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Образ слайда 1"/>
          <p:cNvSpPr>
            <a:spLocks noGrp="1" noRot="1" noChangeAspect="1"/>
          </p:cNvSpPr>
          <p:nvPr>
            <p:ph type="sldImg"/>
          </p:nvPr>
        </p:nvSpPr>
        <p:spPr bwMode="auto">
          <a:noFill/>
          <a:ln>
            <a:solidFill>
              <a:srgbClr val="000000"/>
            </a:solidFill>
            <a:miter lim="800000"/>
            <a:headEnd/>
            <a:tailEnd/>
          </a:ln>
        </p:spPr>
      </p:sp>
      <p:sp>
        <p:nvSpPr>
          <p:cNvPr id="18434"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 В пользу зрелости рынка исследований в Казахстане говорит не столько количество агентств, сколько качество профессиональной жизни в этом секторе:</a:t>
            </a:r>
          </a:p>
          <a:p>
            <a:pPr>
              <a:spcBef>
                <a:spcPct val="0"/>
              </a:spcBef>
            </a:pPr>
            <a:endParaRPr lang="ru-RU" smtClean="0"/>
          </a:p>
        </p:txBody>
      </p:sp>
      <p:sp>
        <p:nvSpPr>
          <p:cNvPr id="1843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25BDF4-31FA-466D-8E02-B611D473ED1F}" type="slidenum">
              <a:rPr lang="ru-RU"/>
              <a:pPr fontAlgn="base">
                <a:spcBef>
                  <a:spcPct val="0"/>
                </a:spcBef>
                <a:spcAft>
                  <a:spcPct val="0"/>
                </a:spcAft>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Образ слайда 1"/>
          <p:cNvSpPr>
            <a:spLocks noGrp="1" noRot="1" noChangeAspect="1"/>
          </p:cNvSpPr>
          <p:nvPr>
            <p:ph type="sldImg"/>
          </p:nvPr>
        </p:nvSpPr>
        <p:spPr bwMode="auto">
          <a:noFill/>
          <a:ln>
            <a:solidFill>
              <a:srgbClr val="000000"/>
            </a:solidFill>
            <a:miter lim="800000"/>
            <a:headEnd/>
            <a:tailEnd/>
          </a:ln>
        </p:spPr>
      </p:sp>
      <p:sp>
        <p:nvSpPr>
          <p:cNvPr id="2048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Соответственно, уровень конкуренции между исследовательскими агентствами (особенно крупными) возрастет</a:t>
            </a:r>
          </a:p>
          <a:p>
            <a:pPr>
              <a:spcBef>
                <a:spcPct val="0"/>
              </a:spcBef>
            </a:pPr>
            <a:r>
              <a:rPr lang="ru-RU" smtClean="0"/>
              <a:t> </a:t>
            </a:r>
          </a:p>
          <a:p>
            <a:pPr>
              <a:spcBef>
                <a:spcPct val="0"/>
              </a:spcBef>
            </a:pPr>
            <a:r>
              <a:rPr lang="ru-RU" smtClean="0"/>
              <a:t>- Возрастание конкуренции, скорее всего, выразится в снижении ценовых предложений от исследовательских агентств, так как цена – это самый значимый фактор в глазах большинства клиентов</a:t>
            </a:r>
          </a:p>
          <a:p>
            <a:pPr>
              <a:spcBef>
                <a:spcPct val="0"/>
              </a:spcBef>
            </a:pPr>
            <a:r>
              <a:rPr lang="ru-RU" smtClean="0"/>
              <a:t> </a:t>
            </a:r>
          </a:p>
          <a:p>
            <a:pPr>
              <a:spcBef>
                <a:spcPct val="0"/>
              </a:spcBef>
            </a:pPr>
            <a:r>
              <a:rPr lang="ru-RU" smtClean="0"/>
              <a:t>- Поскольку все значимые непроизводственные расходы исследовательских агентств (например, продвижение, поездки, тренинги, аренда и т.п.) были сокращены в начале 2009 года, то последующие сокращения будут осуществлены за счет производственного технологического цикла исследований и замены более дорогостоящих методов на более дешевые</a:t>
            </a:r>
          </a:p>
          <a:p>
            <a:pPr>
              <a:spcBef>
                <a:spcPct val="0"/>
              </a:spcBef>
            </a:pPr>
            <a:r>
              <a:rPr lang="ru-RU" smtClean="0"/>
              <a:t> </a:t>
            </a:r>
          </a:p>
          <a:p>
            <a:pPr>
              <a:spcBef>
                <a:spcPct val="0"/>
              </a:spcBef>
            </a:pPr>
            <a:r>
              <a:rPr lang="ru-RU" smtClean="0"/>
              <a:t>- Худший вариант сокращения цены – за счет снижения профессиональных стандартов, в особенности – за счет ослабления (или устранения) контроля за полевым этапом и на других стадиях проектов</a:t>
            </a:r>
          </a:p>
          <a:p>
            <a:pPr>
              <a:spcBef>
                <a:spcPct val="0"/>
              </a:spcBef>
            </a:pPr>
            <a:r>
              <a:rPr lang="ru-RU" smtClean="0"/>
              <a:t> </a:t>
            </a:r>
          </a:p>
          <a:p>
            <a:pPr>
              <a:spcBef>
                <a:spcPct val="0"/>
              </a:spcBef>
            </a:pPr>
            <a:r>
              <a:rPr lang="ru-RU" smtClean="0"/>
              <a:t>- Более оптимальные варианты – это допустимые сокращения выборки, замена личных интервью на телефонные, замена экспертных интервью на анализ доступной вторичной информации, сокращение длительности интервью и др.</a:t>
            </a:r>
          </a:p>
          <a:p>
            <a:pPr>
              <a:spcBef>
                <a:spcPct val="0"/>
              </a:spcBef>
            </a:pPr>
            <a:r>
              <a:rPr lang="ru-RU" smtClean="0"/>
              <a:t> </a:t>
            </a:r>
          </a:p>
          <a:p>
            <a:pPr>
              <a:spcBef>
                <a:spcPct val="0"/>
              </a:spcBef>
            </a:pPr>
            <a:r>
              <a:rPr lang="ru-RU" smtClean="0"/>
              <a:t>В любом случае, существует реальный риск значительного понижения профессиональной планки качества исследований в период кризиса и – по инерции – после него</a:t>
            </a:r>
          </a:p>
          <a:p>
            <a:pPr>
              <a:spcBef>
                <a:spcPct val="0"/>
              </a:spcBef>
            </a:pPr>
            <a:endParaRPr lang="ru-RU" smtClean="0"/>
          </a:p>
        </p:txBody>
      </p:sp>
      <p:sp>
        <p:nvSpPr>
          <p:cNvPr id="2048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E19BBB-FCC3-4935-A294-CD1EF71DDB34}" type="slidenum">
              <a:rPr lang="ru-RU"/>
              <a:pPr fontAlgn="base">
                <a:spcBef>
                  <a:spcPct val="0"/>
                </a:spcBef>
                <a:spcAft>
                  <a:spcPct val="0"/>
                </a:spcAft>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Образ слайда 1"/>
          <p:cNvSpPr>
            <a:spLocks noGrp="1" noRot="1" noChangeAspect="1"/>
          </p:cNvSpPr>
          <p:nvPr>
            <p:ph type="sldImg"/>
          </p:nvPr>
        </p:nvSpPr>
        <p:spPr bwMode="auto">
          <a:noFill/>
          <a:ln>
            <a:solidFill>
              <a:srgbClr val="000000"/>
            </a:solidFill>
            <a:miter lim="800000"/>
            <a:headEnd/>
            <a:tailEnd/>
          </a:ln>
        </p:spPr>
      </p:sp>
      <p:sp>
        <p:nvSpPr>
          <p:cNvPr id="2253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b="1" smtClean="0"/>
              <a:t>По России 2010 года можно взять еще данные ОИРОМ (Российская исследовательская ассоциация)</a:t>
            </a:r>
            <a:endParaRPr lang="ru-RU" smtClean="0"/>
          </a:p>
          <a:p>
            <a:pPr>
              <a:spcBef>
                <a:spcPct val="0"/>
              </a:spcBef>
            </a:pPr>
            <a:r>
              <a:rPr lang="ru-RU" b="1" smtClean="0"/>
              <a:t>Процитируем: «В конце декабря (21.12.2010) прошла… встреча членов ОИРОМ, на котором дана оценка объема российского рынка маркетинговых исследований. В 2010 году он вырос на 20% по отношению к предыдущему году и составил $320. Ожидания многих экспертов были более пессимистичны: ранее прогнозировался рост лишь на 10-15%, однако оказалось, что ситуация обстоит лучше. В 2008 году рынок исследований был оценен в $325 млн., то есть вполне можно говорить о возвращении рынка к докризисным показателям» (не будем обращать внимание на некоторую разницу между цифрами ЕСОМАР и ОИРОМ. Нам важны тренды)</a:t>
            </a:r>
            <a:endParaRPr lang="ru-RU" smtClean="0"/>
          </a:p>
          <a:p>
            <a:pPr>
              <a:spcBef>
                <a:spcPct val="0"/>
              </a:spcBef>
            </a:pPr>
            <a:r>
              <a:rPr lang="ru-RU" b="1" smtClean="0"/>
              <a:t> </a:t>
            </a:r>
            <a:endParaRPr lang="ru-RU" smtClean="0"/>
          </a:p>
          <a:p>
            <a:pPr>
              <a:spcBef>
                <a:spcPct val="0"/>
              </a:spcBef>
            </a:pPr>
            <a:r>
              <a:rPr lang="ru-RU" b="1" smtClean="0"/>
              <a:t>Как видим, 2008 год для исследовательских рынков в целом был пиковым. Хотя для мировой исследовательской индустрии рост объемов не был таким резким, как для России и Казахстана. Если ориентироваться на Россию, то возможно в этом году нас тоже ждет рост. Однако, я сомневаюсь, что мы дотянем до выдающихся цифр 2008 года.</a:t>
            </a:r>
            <a:endParaRPr lang="ru-RU" smtClean="0"/>
          </a:p>
          <a:p>
            <a:pPr>
              <a:spcBef>
                <a:spcPct val="0"/>
              </a:spcBef>
            </a:pPr>
            <a:endParaRPr lang="ru-RU" smtClean="0"/>
          </a:p>
        </p:txBody>
      </p:sp>
      <p:sp>
        <p:nvSpPr>
          <p:cNvPr id="2253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2A4F48-82D5-4AE6-B1D4-E6A23B13DEB4}" type="slidenum">
              <a:rPr lang="ru-RU"/>
              <a:pPr fontAlgn="base">
                <a:spcBef>
                  <a:spcPct val="0"/>
                </a:spcBef>
                <a:spcAft>
                  <a:spcPct val="0"/>
                </a:spcAft>
              </a:pPr>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Образ слайда 1"/>
          <p:cNvSpPr>
            <a:spLocks noGrp="1" noRot="1" noChangeAspect="1"/>
          </p:cNvSpPr>
          <p:nvPr>
            <p:ph type="sldImg"/>
          </p:nvPr>
        </p:nvSpPr>
        <p:spPr bwMode="auto">
          <a:noFill/>
          <a:ln>
            <a:solidFill>
              <a:srgbClr val="000000"/>
            </a:solidFill>
            <a:miter lim="800000"/>
            <a:headEnd/>
            <a:tailEnd/>
          </a:ln>
        </p:spPr>
      </p:sp>
      <p:sp>
        <p:nvSpPr>
          <p:cNvPr id="2560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Современные маркетинговые исследования являются динамичной дисциплиной: продолжают развиваться новые технологии, ученые открывают новые статистические методы, внедряются новые процедуры для решения старых задач. Рассмотрим три особенно интересные техники, которые недавно возникли на рынке исследований для бизнеса (В2В). Те времена, когда под термином «маркетинговое исследование» подразумевался прежде всего опрос, остались в далеком прошлом. </a:t>
            </a:r>
          </a:p>
          <a:p>
            <a:pPr>
              <a:spcBef>
                <a:spcPct val="0"/>
              </a:spcBef>
            </a:pPr>
            <a:endParaRPr lang="ru-RU" smtClean="0"/>
          </a:p>
        </p:txBody>
      </p:sp>
      <p:sp>
        <p:nvSpPr>
          <p:cNvPr id="2560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239CDD-2A12-4BD4-9184-C4115E5C0678}" type="slidenum">
              <a:rPr lang="ru-RU"/>
              <a:pPr fontAlgn="base">
                <a:spcBef>
                  <a:spcPct val="0"/>
                </a:spcBef>
                <a:spcAft>
                  <a:spcPct val="0"/>
                </a:spcAft>
              </a:pPr>
              <a:t>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4" name="Picture 6" descr="CoverOverlay.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grpSp>
        <p:nvGrpSpPr>
          <p:cNvPr id="5"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6" name="TextBox 8"/>
            <p:cNvSpPr txBox="1"/>
            <p:nvPr/>
          </p:nvSpPr>
          <p:spPr>
            <a:xfrm>
              <a:off x="4147073" y="1381459"/>
              <a:ext cx="877163" cy="923330"/>
            </a:xfrm>
            <a:prstGeom prst="rect">
              <a:avLst/>
            </a:prstGeom>
            <a:noFill/>
          </p:spPr>
          <p:txBody>
            <a:bodyPr wrap="none">
              <a:spAutoFit/>
            </a:bodyPr>
            <a:lstStyle/>
            <a:p>
              <a:pPr fontAlgn="auto">
                <a:spcBef>
                  <a:spcPts val="0"/>
                </a:spcBef>
                <a:spcAft>
                  <a:spcPts val="0"/>
                </a:spcAft>
                <a:defRPr/>
              </a:pPr>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7"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9" name="Date Placeholder 3"/>
          <p:cNvSpPr>
            <a:spLocks noGrp="1"/>
          </p:cNvSpPr>
          <p:nvPr>
            <p:ph type="dt" sz="half" idx="10"/>
          </p:nvPr>
        </p:nvSpPr>
        <p:spPr/>
        <p:txBody>
          <a:bodyPr/>
          <a:lstStyle>
            <a:lvl1pPr>
              <a:defRPr smtClean="0">
                <a:solidFill>
                  <a:schemeClr val="tx2"/>
                </a:solidFill>
              </a:defRPr>
            </a:lvl1pPr>
          </a:lstStyle>
          <a:p>
            <a:pPr>
              <a:defRPr/>
            </a:pPr>
            <a:fld id="{A7B9879B-CFB6-4109-AF99-6F6EA7895896}" type="datetimeFigureOut">
              <a:rPr lang="ru-RU"/>
              <a:pPr>
                <a:defRPr/>
              </a:pPr>
              <a:t>10.02.2013</a:t>
            </a:fld>
            <a:endParaRPr lang="ru-RU"/>
          </a:p>
        </p:txBody>
      </p:sp>
      <p:sp>
        <p:nvSpPr>
          <p:cNvPr id="10" name="Footer Placeholder 4"/>
          <p:cNvSpPr>
            <a:spLocks noGrp="1"/>
          </p:cNvSpPr>
          <p:nvPr>
            <p:ph type="ftr" sz="quarter" idx="11"/>
          </p:nvPr>
        </p:nvSpPr>
        <p:spPr/>
        <p:txBody>
          <a:bodyPr/>
          <a:lstStyle>
            <a:lvl1pPr>
              <a:defRPr>
                <a:solidFill>
                  <a:schemeClr val="tx2"/>
                </a:solidFill>
              </a:defRPr>
            </a:lvl1pPr>
          </a:lstStyle>
          <a:p>
            <a:pPr>
              <a:defRPr/>
            </a:pPr>
            <a:endParaRPr lang="ru-RU"/>
          </a:p>
        </p:txBody>
      </p:sp>
      <p:sp>
        <p:nvSpPr>
          <p:cNvPr id="11" name="Slide Number Placeholder 5"/>
          <p:cNvSpPr>
            <a:spLocks noGrp="1"/>
          </p:cNvSpPr>
          <p:nvPr>
            <p:ph type="sldNum" sz="quarter" idx="12"/>
          </p:nvPr>
        </p:nvSpPr>
        <p:spPr/>
        <p:txBody>
          <a:bodyPr/>
          <a:lstStyle>
            <a:lvl1pPr>
              <a:defRPr smtClean="0">
                <a:solidFill>
                  <a:schemeClr val="tx2"/>
                </a:solidFill>
              </a:defRPr>
            </a:lvl1pPr>
          </a:lstStyle>
          <a:p>
            <a:pPr>
              <a:defRPr/>
            </a:pPr>
            <a:fld id="{14436DD6-7E06-444E-82B4-9D138A890DA1}"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Group 11"/>
          <p:cNvGrpSpPr>
            <a:grpSpLocks/>
          </p:cNvGrpSpPr>
          <p:nvPr/>
        </p:nvGrpSpPr>
        <p:grpSpPr bwMode="auto">
          <a:xfrm>
            <a:off x="1173163" y="1392238"/>
            <a:ext cx="6778625" cy="923925"/>
            <a:chOff x="1172584" y="1381459"/>
            <a:chExt cx="6779110" cy="923330"/>
          </a:xfrm>
        </p:grpSpPr>
        <p:sp>
          <p:nvSpPr>
            <p:cNvPr id="5" name="TextBox 12"/>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6" name="Straight Connector 13"/>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4"/>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8" name="Date Placeholder 3"/>
          <p:cNvSpPr>
            <a:spLocks noGrp="1"/>
          </p:cNvSpPr>
          <p:nvPr>
            <p:ph type="dt" sz="half" idx="10"/>
          </p:nvPr>
        </p:nvSpPr>
        <p:spPr/>
        <p:txBody>
          <a:bodyPr/>
          <a:lstStyle>
            <a:lvl1pPr>
              <a:defRPr/>
            </a:lvl1pPr>
          </a:lstStyle>
          <a:p>
            <a:pPr>
              <a:defRPr/>
            </a:pPr>
            <a:fld id="{E27B93C1-EABA-42B8-B6CA-CCBA24163817}" type="datetimeFigureOut">
              <a:rPr lang="ru-RU"/>
              <a:pPr>
                <a:defRPr/>
              </a:pPr>
              <a:t>10.02.2013</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48198F58-87EE-4801-BEC8-D6FFD120F82D}"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4" name="Picture 11" descr="Cove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pSp>
        <p:nvGrpSpPr>
          <p:cNvPr id="5" name="Group 7"/>
          <p:cNvGrpSpPr>
            <a:grpSpLocks/>
          </p:cNvGrpSpPr>
          <p:nvPr/>
        </p:nvGrpSpPr>
        <p:grpSpPr bwMode="auto">
          <a:xfrm>
            <a:off x="1173163" y="2887663"/>
            <a:ext cx="6778625" cy="923925"/>
            <a:chOff x="1172584" y="1381459"/>
            <a:chExt cx="6779110" cy="923330"/>
          </a:xfrm>
        </p:grpSpPr>
        <p:sp>
          <p:nvSpPr>
            <p:cNvPr id="6" name="TextBox 8"/>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7" name="Straight Connector 9"/>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2033" y="1927207"/>
              <a:ext cx="3119661" cy="1586"/>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 name="Date Placeholder 3"/>
          <p:cNvSpPr>
            <a:spLocks noGrp="1"/>
          </p:cNvSpPr>
          <p:nvPr>
            <p:ph type="dt" sz="half" idx="10"/>
          </p:nvPr>
        </p:nvSpPr>
        <p:spPr/>
        <p:txBody>
          <a:bodyPr/>
          <a:lstStyle>
            <a:lvl1pPr>
              <a:defRPr/>
            </a:lvl1pPr>
          </a:lstStyle>
          <a:p>
            <a:pPr>
              <a:defRPr/>
            </a:pPr>
            <a:fld id="{57F41EBC-4F6A-4E2F-AB1C-4E43722F4E6C}" type="datetimeFigureOut">
              <a:rPr lang="ru-RU"/>
              <a:pPr>
                <a:defRPr/>
              </a:pPr>
              <a:t>10.02.2013</a:t>
            </a:fld>
            <a:endParaRPr lang="ru-RU"/>
          </a:p>
        </p:txBody>
      </p:sp>
      <p:sp>
        <p:nvSpPr>
          <p:cNvPr id="10" name="Footer Placeholder 4"/>
          <p:cNvSpPr>
            <a:spLocks noGrp="1"/>
          </p:cNvSpPr>
          <p:nvPr>
            <p:ph type="ftr" sz="quarter" idx="11"/>
          </p:nvPr>
        </p:nvSpPr>
        <p:spPr/>
        <p:txBody>
          <a:bodyPr/>
          <a:lstStyle>
            <a:lvl1pPr>
              <a:defRPr/>
            </a:lvl1pPr>
          </a:lstStyle>
          <a:p>
            <a:pPr>
              <a:defRPr/>
            </a:pPr>
            <a:endParaRPr lang="ru-RU"/>
          </a:p>
        </p:txBody>
      </p:sp>
      <p:sp>
        <p:nvSpPr>
          <p:cNvPr id="11" name="Slide Number Placeholder 5"/>
          <p:cNvSpPr>
            <a:spLocks noGrp="1"/>
          </p:cNvSpPr>
          <p:nvPr>
            <p:ph type="sldNum" sz="quarter" idx="12"/>
          </p:nvPr>
        </p:nvSpPr>
        <p:spPr/>
        <p:txBody>
          <a:bodyPr/>
          <a:lstStyle>
            <a:lvl1pPr>
              <a:defRPr/>
            </a:lvl1pPr>
          </a:lstStyle>
          <a:p>
            <a:pPr>
              <a:defRPr/>
            </a:pPr>
            <a:fld id="{BE009668-02CA-40EE-B54E-F8A2801AB0DB}"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5" name="Group 12"/>
          <p:cNvGrpSpPr>
            <a:grpSpLocks/>
          </p:cNvGrpSpPr>
          <p:nvPr/>
        </p:nvGrpSpPr>
        <p:grpSpPr bwMode="auto">
          <a:xfrm>
            <a:off x="1173163" y="1392238"/>
            <a:ext cx="6778625" cy="923925"/>
            <a:chOff x="1172584" y="1381459"/>
            <a:chExt cx="6779110" cy="923330"/>
          </a:xfrm>
        </p:grpSpPr>
        <p:sp>
          <p:nvSpPr>
            <p:cNvPr id="6" name="TextBox 13"/>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7"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Date Placeholder 4"/>
          <p:cNvSpPr>
            <a:spLocks noGrp="1"/>
          </p:cNvSpPr>
          <p:nvPr>
            <p:ph type="dt" sz="half" idx="15"/>
          </p:nvPr>
        </p:nvSpPr>
        <p:spPr/>
        <p:txBody>
          <a:bodyPr/>
          <a:lstStyle>
            <a:lvl1pPr>
              <a:defRPr/>
            </a:lvl1pPr>
          </a:lstStyle>
          <a:p>
            <a:pPr>
              <a:defRPr/>
            </a:pPr>
            <a:fld id="{75EBF0DF-53C5-4C7B-8598-9F36FCCEC3FD}" type="datetimeFigureOut">
              <a:rPr lang="ru-RU"/>
              <a:pPr>
                <a:defRPr/>
              </a:pPr>
              <a:t>10.02.2013</a:t>
            </a:fld>
            <a:endParaRPr lang="ru-RU"/>
          </a:p>
        </p:txBody>
      </p:sp>
      <p:sp>
        <p:nvSpPr>
          <p:cNvPr id="13" name="Footer Placeholder 5"/>
          <p:cNvSpPr>
            <a:spLocks noGrp="1"/>
          </p:cNvSpPr>
          <p:nvPr>
            <p:ph type="ftr" sz="quarter" idx="16"/>
          </p:nvPr>
        </p:nvSpPr>
        <p:spPr/>
        <p:txBody>
          <a:bodyPr/>
          <a:lstStyle>
            <a:lvl1pPr>
              <a:defRPr/>
            </a:lvl1pPr>
          </a:lstStyle>
          <a:p>
            <a:pPr>
              <a:defRPr/>
            </a:pPr>
            <a:endParaRPr lang="ru-RU"/>
          </a:p>
        </p:txBody>
      </p:sp>
      <p:sp>
        <p:nvSpPr>
          <p:cNvPr id="14" name="Slide Number Placeholder 6"/>
          <p:cNvSpPr>
            <a:spLocks noGrp="1"/>
          </p:cNvSpPr>
          <p:nvPr>
            <p:ph type="sldNum" sz="quarter" idx="17"/>
          </p:nvPr>
        </p:nvSpPr>
        <p:spPr/>
        <p:txBody>
          <a:bodyPr/>
          <a:lstStyle>
            <a:lvl1pPr>
              <a:defRPr/>
            </a:lvl1pPr>
          </a:lstStyle>
          <a:p>
            <a:pPr>
              <a:defRPr/>
            </a:pPr>
            <a:fld id="{81D7EC31-5771-4316-80D9-196088A9AD6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7" name="Group 13"/>
          <p:cNvGrpSpPr>
            <a:grpSpLocks/>
          </p:cNvGrpSpPr>
          <p:nvPr/>
        </p:nvGrpSpPr>
        <p:grpSpPr bwMode="auto">
          <a:xfrm>
            <a:off x="1173163" y="1392238"/>
            <a:ext cx="6778625" cy="923925"/>
            <a:chOff x="1172584" y="1381459"/>
            <a:chExt cx="6779110" cy="923330"/>
          </a:xfrm>
        </p:grpSpPr>
        <p:sp>
          <p:nvSpPr>
            <p:cNvPr id="8" name="TextBox 15"/>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9" name="Straight Connector 1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17"/>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6"/>
          <p:cNvSpPr>
            <a:spLocks noGrp="1"/>
          </p:cNvSpPr>
          <p:nvPr>
            <p:ph type="dt" sz="half" idx="10"/>
          </p:nvPr>
        </p:nvSpPr>
        <p:spPr/>
        <p:txBody>
          <a:bodyPr/>
          <a:lstStyle>
            <a:lvl1pPr>
              <a:defRPr/>
            </a:lvl1pPr>
          </a:lstStyle>
          <a:p>
            <a:pPr>
              <a:defRPr/>
            </a:pPr>
            <a:fld id="{E6FD0D83-E0A7-4907-AA3A-1D8E6E6E0295}" type="datetimeFigureOut">
              <a:rPr lang="ru-RU"/>
              <a:pPr>
                <a:defRPr/>
              </a:pPr>
              <a:t>10.02.2013</a:t>
            </a:fld>
            <a:endParaRPr lang="ru-RU"/>
          </a:p>
        </p:txBody>
      </p:sp>
      <p:sp>
        <p:nvSpPr>
          <p:cNvPr id="12" name="Footer Placeholder 7"/>
          <p:cNvSpPr>
            <a:spLocks noGrp="1"/>
          </p:cNvSpPr>
          <p:nvPr>
            <p:ph type="ftr" sz="quarter" idx="11"/>
          </p:nvPr>
        </p:nvSpPr>
        <p:spPr/>
        <p:txBody>
          <a:bodyPr/>
          <a:lstStyle>
            <a:lvl1pPr>
              <a:defRPr/>
            </a:lvl1pPr>
          </a:lstStyle>
          <a:p>
            <a:pPr>
              <a:defRPr/>
            </a:pPr>
            <a:endParaRPr lang="ru-RU"/>
          </a:p>
        </p:txBody>
      </p:sp>
      <p:sp>
        <p:nvSpPr>
          <p:cNvPr id="13" name="Slide Number Placeholder 8"/>
          <p:cNvSpPr>
            <a:spLocks noGrp="1"/>
          </p:cNvSpPr>
          <p:nvPr>
            <p:ph type="sldNum" sz="quarter" idx="12"/>
          </p:nvPr>
        </p:nvSpPr>
        <p:spPr/>
        <p:txBody>
          <a:bodyPr/>
          <a:lstStyle>
            <a:lvl1pPr>
              <a:defRPr/>
            </a:lvl1pPr>
          </a:lstStyle>
          <a:p>
            <a:pPr>
              <a:defRPr/>
            </a:pPr>
            <a:fld id="{50737F4F-091E-4106-8EFB-C49906E86053}"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3" name="Group 9"/>
          <p:cNvGrpSpPr>
            <a:grpSpLocks/>
          </p:cNvGrpSpPr>
          <p:nvPr/>
        </p:nvGrpSpPr>
        <p:grpSpPr bwMode="auto">
          <a:xfrm>
            <a:off x="1173163" y="1392238"/>
            <a:ext cx="6778625" cy="923925"/>
            <a:chOff x="1172584" y="1381459"/>
            <a:chExt cx="6779110" cy="923330"/>
          </a:xfrm>
        </p:grpSpPr>
        <p:sp>
          <p:nvSpPr>
            <p:cNvPr id="4" name="TextBox 13"/>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5"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lvl1pPr>
              <a:defRPr/>
            </a:lvl1pPr>
          </a:lstStyle>
          <a:p>
            <a:pPr>
              <a:defRPr/>
            </a:pPr>
            <a:fld id="{991AA76B-B7C9-4172-A648-03942185EDCD}" type="datetimeFigureOut">
              <a:rPr lang="ru-RU"/>
              <a:pPr>
                <a:defRPr/>
              </a:pPr>
              <a:t>10.02.2013</a:t>
            </a:fld>
            <a:endParaRPr lang="ru-RU"/>
          </a:p>
        </p:txBody>
      </p:sp>
      <p:sp>
        <p:nvSpPr>
          <p:cNvPr id="8" name="Footer Placeholder 3"/>
          <p:cNvSpPr>
            <a:spLocks noGrp="1"/>
          </p:cNvSpPr>
          <p:nvPr>
            <p:ph type="ftr" sz="quarter" idx="11"/>
          </p:nvPr>
        </p:nvSpPr>
        <p:spPr/>
        <p:txBody>
          <a:bodyPr/>
          <a:lstStyle>
            <a:lvl1pPr>
              <a:defRPr/>
            </a:lvl1pPr>
          </a:lstStyle>
          <a:p>
            <a:pPr>
              <a:defRPr/>
            </a:pPr>
            <a:endParaRPr lang="ru-RU"/>
          </a:p>
        </p:txBody>
      </p:sp>
      <p:sp>
        <p:nvSpPr>
          <p:cNvPr id="9" name="Slide Number Placeholder 4"/>
          <p:cNvSpPr>
            <a:spLocks noGrp="1"/>
          </p:cNvSpPr>
          <p:nvPr>
            <p:ph type="sldNum" sz="quarter" idx="12"/>
          </p:nvPr>
        </p:nvSpPr>
        <p:spPr/>
        <p:txBody>
          <a:bodyPr/>
          <a:lstStyle>
            <a:lvl1pPr>
              <a:defRPr/>
            </a:lvl1pPr>
          </a:lstStyle>
          <a:p>
            <a:pPr>
              <a:defRPr/>
            </a:pPr>
            <a:fld id="{7634E016-1C5B-4606-AA06-5D5D066202E1}"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C9458-9609-45A0-A388-40438A562A18}" type="datetimeFigureOut">
              <a:rPr lang="ru-RU"/>
              <a:pPr>
                <a:defRPr/>
              </a:pPr>
              <a:t>10.02.2013</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B7BEE805-3177-4645-AFB9-0369FB8CBF27}"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AEDF0D3E-6349-4849-BB5E-ABEC76878F70}" type="datetimeFigureOut">
              <a:rPr lang="ru-RU"/>
              <a:pPr>
                <a:defRPr/>
              </a:pPr>
              <a:t>10.02.2013</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32910C49-7692-4266-8CF5-1DC51348B8E7}"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F1CDF128-91C4-4A6E-8BF3-6043DF1022F1}" type="datetimeFigureOut">
              <a:rPr lang="ru-RU"/>
              <a:pPr>
                <a:defRPr/>
              </a:pPr>
              <a:t>10.02.2013</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0FE77286-CAC8-43A7-AC6B-4AB7D46D65CC}"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4" name="Group 10"/>
          <p:cNvGrpSpPr>
            <a:grpSpLocks/>
          </p:cNvGrpSpPr>
          <p:nvPr/>
        </p:nvGrpSpPr>
        <p:grpSpPr bwMode="auto">
          <a:xfrm>
            <a:off x="1173163" y="1392238"/>
            <a:ext cx="6778625" cy="923925"/>
            <a:chOff x="1172584" y="1381459"/>
            <a:chExt cx="6779110" cy="923330"/>
          </a:xfrm>
        </p:grpSpPr>
        <p:sp>
          <p:nvSpPr>
            <p:cNvPr id="5" name="TextBox 14"/>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6" name="Straight Connector 1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858302E0-2DA0-4CD8-9924-461DB8BA2280}" type="datetimeFigureOut">
              <a:rPr lang="ru-RU"/>
              <a:pPr>
                <a:defRPr/>
              </a:pPr>
              <a:t>10.02.2013</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274B4DAD-F223-4FA5-8A5F-DD9F40E00D5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4" name="Group 10"/>
          <p:cNvGrpSpPr>
            <a:grpSpLocks/>
          </p:cNvGrpSpPr>
          <p:nvPr/>
        </p:nvGrpSpPr>
        <p:grpSpPr bwMode="auto">
          <a:xfrm rot="5400000">
            <a:off x="3908425" y="2881313"/>
            <a:ext cx="5481637" cy="922338"/>
            <a:chOff x="1815339" y="1381459"/>
            <a:chExt cx="5480154" cy="923330"/>
          </a:xfrm>
        </p:grpSpPr>
        <p:sp>
          <p:nvSpPr>
            <p:cNvPr id="5" name="TextBox 11"/>
            <p:cNvSpPr txBox="1"/>
            <p:nvPr/>
          </p:nvSpPr>
          <p:spPr>
            <a:xfrm>
              <a:off x="4146745" y="1381458"/>
              <a:ext cx="877650"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rPr>
                <a:t></a:t>
              </a:r>
            </a:p>
          </p:txBody>
        </p:sp>
        <p:cxnSp>
          <p:nvCxnSpPr>
            <p:cNvPr id="6" name="Straight Connector 12"/>
            <p:cNvCxnSpPr/>
            <p:nvPr/>
          </p:nvCxnSpPr>
          <p:spPr>
            <a:xfrm flipH="1" flipV="1">
              <a:off x="1815339" y="1924967"/>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3"/>
            <p:cNvCxnSpPr/>
            <p:nvPr/>
          </p:nvCxnSpPr>
          <p:spPr>
            <a:xfrm rot="10800000">
              <a:off x="4826011" y="1928146"/>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9EB7141D-58F5-4587-BE4F-B9402ACAED06}" type="datetimeFigureOut">
              <a:rPr lang="ru-RU"/>
              <a:pPr>
                <a:defRPr/>
              </a:pPr>
              <a:t>10.02.2013</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6E46EAED-28F5-4618-BE68-6DE32CE7C1C2}"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9" name="Title Placeholder 1"/>
          <p:cNvSpPr>
            <a:spLocks noGrp="1"/>
          </p:cNvSpPr>
          <p:nvPr>
            <p:ph type="title"/>
          </p:nvPr>
        </p:nvSpPr>
        <p:spPr bwMode="auto">
          <a:xfrm>
            <a:off x="688975" y="569913"/>
            <a:ext cx="7756525" cy="10541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30" name="Text Placeholder 2"/>
          <p:cNvSpPr>
            <a:spLocks noGrp="1"/>
          </p:cNvSpPr>
          <p:nvPr>
            <p:ph type="body" idx="1"/>
          </p:nvPr>
        </p:nvSpPr>
        <p:spPr bwMode="auto">
          <a:xfrm>
            <a:off x="698500" y="2247900"/>
            <a:ext cx="7747000" cy="38782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360363" y="6161088"/>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defRPr>
            </a:lvl1pPr>
          </a:lstStyle>
          <a:p>
            <a:pPr>
              <a:defRPr/>
            </a:pPr>
            <a:fld id="{89A294C7-B1FE-441C-AE7F-A36A2701650B}" type="datetimeFigureOut">
              <a:rPr lang="ru-RU"/>
              <a:pPr>
                <a:defRPr/>
              </a:pPr>
              <a:t>10.02.2013</a:t>
            </a:fld>
            <a:endParaRPr lang="ru-RU"/>
          </a:p>
        </p:txBody>
      </p:sp>
      <p:sp>
        <p:nvSpPr>
          <p:cNvPr id="5" name="Footer Placeholder 4"/>
          <p:cNvSpPr>
            <a:spLocks noGrp="1"/>
          </p:cNvSpPr>
          <p:nvPr>
            <p:ph type="ftr" sz="quarter" idx="3"/>
          </p:nvPr>
        </p:nvSpPr>
        <p:spPr>
          <a:xfrm>
            <a:off x="3124200" y="6161088"/>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defRPr>
            </a:lvl1pPr>
          </a:lstStyle>
          <a:p>
            <a:pPr>
              <a:defRPr/>
            </a:pPr>
            <a:endParaRPr lang="ru-RU"/>
          </a:p>
        </p:txBody>
      </p:sp>
      <p:sp>
        <p:nvSpPr>
          <p:cNvPr id="6" name="Slide Number Placeholder 5"/>
          <p:cNvSpPr>
            <a:spLocks noGrp="1"/>
          </p:cNvSpPr>
          <p:nvPr>
            <p:ph type="sldNum" sz="quarter" idx="4"/>
          </p:nvPr>
        </p:nvSpPr>
        <p:spPr>
          <a:xfrm>
            <a:off x="6638925" y="616108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2"/>
                </a:solidFill>
                <a:latin typeface="+mn-lt"/>
              </a:defRPr>
            </a:lvl1pPr>
          </a:lstStyle>
          <a:p>
            <a:pPr>
              <a:defRPr/>
            </a:pPr>
            <a:fld id="{55F2FC9C-35B1-4AFC-9BEF-D0266A039FF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79" r:id="rId7"/>
    <p:sldLayoutId id="2147483778" r:id="rId8"/>
    <p:sldLayoutId id="2147483777" r:id="rId9"/>
    <p:sldLayoutId id="2147483786" r:id="rId10"/>
    <p:sldLayoutId id="2147483787" r:id="rId11"/>
  </p:sldLayoutIdLst>
  <p:txStyles>
    <p:titleStyle>
      <a:lvl1pPr algn="ctr" rtl="0" fontAlgn="base">
        <a:spcBef>
          <a:spcPct val="0"/>
        </a:spcBef>
        <a:spcAft>
          <a:spcPct val="0"/>
        </a:spcAft>
        <a:defRPr sz="5400" kern="1200">
          <a:solidFill>
            <a:schemeClr val="tx2"/>
          </a:solidFill>
          <a:latin typeface="+mj-lt"/>
          <a:ea typeface="+mj-ea"/>
          <a:cs typeface="+mj-cs"/>
        </a:defRPr>
      </a:lvl1pPr>
      <a:lvl2pPr algn="ctr" rtl="0" fontAlgn="base">
        <a:spcBef>
          <a:spcPct val="0"/>
        </a:spcBef>
        <a:spcAft>
          <a:spcPct val="0"/>
        </a:spcAft>
        <a:defRPr sz="5400">
          <a:solidFill>
            <a:schemeClr val="tx2"/>
          </a:solidFill>
          <a:latin typeface="Times New Roman" pitchFamily="18" charset="0"/>
        </a:defRPr>
      </a:lvl2pPr>
      <a:lvl3pPr algn="ctr" rtl="0" fontAlgn="base">
        <a:spcBef>
          <a:spcPct val="0"/>
        </a:spcBef>
        <a:spcAft>
          <a:spcPct val="0"/>
        </a:spcAft>
        <a:defRPr sz="5400">
          <a:solidFill>
            <a:schemeClr val="tx2"/>
          </a:solidFill>
          <a:latin typeface="Times New Roman" pitchFamily="18" charset="0"/>
        </a:defRPr>
      </a:lvl3pPr>
      <a:lvl4pPr algn="ctr" rtl="0" fontAlgn="base">
        <a:spcBef>
          <a:spcPct val="0"/>
        </a:spcBef>
        <a:spcAft>
          <a:spcPct val="0"/>
        </a:spcAft>
        <a:defRPr sz="5400">
          <a:solidFill>
            <a:schemeClr val="tx2"/>
          </a:solidFill>
          <a:latin typeface="Times New Roman" pitchFamily="18" charset="0"/>
        </a:defRPr>
      </a:lvl4pPr>
      <a:lvl5pPr algn="ctr" rtl="0" fontAlgn="base">
        <a:spcBef>
          <a:spcPct val="0"/>
        </a:spcBef>
        <a:spcAft>
          <a:spcPct val="0"/>
        </a:spcAft>
        <a:defRPr sz="5400">
          <a:solidFill>
            <a:schemeClr val="tx2"/>
          </a:solidFill>
          <a:latin typeface="Times New Roman"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fontAlgn="base">
        <a:spcBef>
          <a:spcPct val="20000"/>
        </a:spcBef>
        <a:spcAft>
          <a:spcPct val="0"/>
        </a:spcAft>
        <a:buClr>
          <a:schemeClr val="accent1"/>
        </a:buClr>
        <a:buFont typeface="Wingdings" pitchFamily="2" charset="2"/>
        <a:buChar char=""/>
        <a:defRPr sz="2400" kern="1200">
          <a:solidFill>
            <a:srgbClr val="262626"/>
          </a:solidFill>
          <a:latin typeface="+mn-lt"/>
          <a:ea typeface="+mn-ea"/>
          <a:cs typeface="+mn-cs"/>
        </a:defRPr>
      </a:lvl1pPr>
      <a:lvl2pPr marL="776288" indent="-365125" algn="l" rtl="0" fontAlgn="base">
        <a:spcBef>
          <a:spcPct val="20000"/>
        </a:spcBef>
        <a:spcAft>
          <a:spcPct val="0"/>
        </a:spcAft>
        <a:buClr>
          <a:schemeClr val="accent1"/>
        </a:buClr>
        <a:buFont typeface="Wingdings" pitchFamily="2" charset="2"/>
        <a:buChar char=""/>
        <a:defRPr sz="2200" kern="1200">
          <a:solidFill>
            <a:srgbClr val="262626"/>
          </a:solidFill>
          <a:latin typeface="+mn-lt"/>
          <a:ea typeface="+mn-ea"/>
          <a:cs typeface="+mn-cs"/>
        </a:defRPr>
      </a:lvl2pPr>
      <a:lvl3pPr marL="1143000" indent="-365125" algn="l" rtl="0" fontAlgn="base">
        <a:spcBef>
          <a:spcPct val="20000"/>
        </a:spcBef>
        <a:spcAft>
          <a:spcPct val="0"/>
        </a:spcAft>
        <a:buClr>
          <a:schemeClr val="accent1"/>
        </a:buClr>
        <a:buFont typeface="Wingdings" pitchFamily="2" charset="2"/>
        <a:buChar char=""/>
        <a:defRPr sz="2000" kern="1200">
          <a:solidFill>
            <a:srgbClr val="262626"/>
          </a:solidFill>
          <a:latin typeface="+mn-lt"/>
          <a:ea typeface="+mn-ea"/>
          <a:cs typeface="+mn-cs"/>
        </a:defRPr>
      </a:lvl3pPr>
      <a:lvl4pPr marL="1508125" indent="-319088" algn="l" rtl="0" fontAlgn="base">
        <a:spcBef>
          <a:spcPct val="20000"/>
        </a:spcBef>
        <a:spcAft>
          <a:spcPct val="0"/>
        </a:spcAft>
        <a:buClr>
          <a:schemeClr val="accent1"/>
        </a:buClr>
        <a:buFont typeface="Wingdings" pitchFamily="2" charset="2"/>
        <a:buChar char=""/>
        <a:defRPr kern="1200">
          <a:solidFill>
            <a:srgbClr val="262626"/>
          </a:solidFill>
          <a:latin typeface="+mn-lt"/>
          <a:ea typeface="+mn-ea"/>
          <a:cs typeface="+mn-cs"/>
        </a:defRPr>
      </a:lvl4pPr>
      <a:lvl5pPr marL="1828800" indent="-319088" algn="l" rtl="0" fontAlgn="base">
        <a:spcBef>
          <a:spcPct val="20000"/>
        </a:spcBef>
        <a:spcAft>
          <a:spcPct val="0"/>
        </a:spcAft>
        <a:buClr>
          <a:schemeClr val="accent1"/>
        </a:buClr>
        <a:buFont typeface="Wingdings" pitchFamily="2" charset="2"/>
        <a:buChar char=""/>
        <a:defRPr sz="1600" kern="1200">
          <a:solidFill>
            <a:srgbClr val="262626"/>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rtlCol="0">
            <a:noAutofit/>
          </a:bodyPr>
          <a:lstStyle/>
          <a:p>
            <a:pPr fontAlgn="auto">
              <a:spcAft>
                <a:spcPts val="0"/>
              </a:spcAft>
              <a:defRPr/>
            </a:pPr>
            <a:r>
              <a:rPr lang="ru-RU" dirty="0" smtClean="0"/>
              <a:t>Информация в маркетинговых исследованиях</a:t>
            </a:r>
            <a:endParaRPr lang="ru-RU" dirty="0"/>
          </a:p>
        </p:txBody>
      </p:sp>
      <p:sp>
        <p:nvSpPr>
          <p:cNvPr id="3" name="Подзаголовок 2"/>
          <p:cNvSpPr>
            <a:spLocks noGrp="1"/>
          </p:cNvSpPr>
          <p:nvPr>
            <p:ph type="subTitle" idx="1"/>
          </p:nvPr>
        </p:nvSpPr>
        <p:spPr>
          <a:xfrm>
            <a:off x="1371600" y="3767138"/>
            <a:ext cx="6400800" cy="1752600"/>
          </a:xfrm>
        </p:spPr>
        <p:txBody>
          <a:bodyPr rtlCol="0">
            <a:normAutofit/>
          </a:bodyPr>
          <a:lstStyle/>
          <a:p>
            <a:pPr fontAlgn="auto">
              <a:spcAft>
                <a:spcPts val="0"/>
              </a:spcAft>
              <a:defRPr/>
            </a:pPr>
            <a:r>
              <a:rPr lang="ru-RU" dirty="0" err="1" smtClean="0"/>
              <a:t>Конурбаева</a:t>
            </a:r>
            <a:r>
              <a:rPr lang="ru-RU" dirty="0" smtClean="0"/>
              <a:t> </a:t>
            </a:r>
            <a:r>
              <a:rPr lang="ru-RU" dirty="0" err="1" smtClean="0"/>
              <a:t>Жадыра</a:t>
            </a:r>
            <a:r>
              <a:rPr lang="ru-RU" dirty="0" smtClean="0"/>
              <a:t> </a:t>
            </a:r>
            <a:r>
              <a:rPr lang="ru-RU" dirty="0" err="1" smtClean="0"/>
              <a:t>Тусупкановна</a:t>
            </a:r>
            <a:endParaRPr lang="ru-RU" dirty="0"/>
          </a:p>
          <a:p>
            <a:pPr fontAlgn="auto">
              <a:spcAft>
                <a:spcPts val="0"/>
              </a:spcAft>
              <a:defRPr/>
            </a:pPr>
            <a:r>
              <a:rPr lang="ru-RU" dirty="0" smtClean="0"/>
              <a:t>Лекция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Объект 2"/>
          <p:cNvSpPr>
            <a:spLocks noGrp="1"/>
          </p:cNvSpPr>
          <p:nvPr>
            <p:ph idx="1"/>
          </p:nvPr>
        </p:nvSpPr>
        <p:spPr/>
        <p:txBody>
          <a:bodyPr/>
          <a:lstStyle/>
          <a:p>
            <a:r>
              <a:rPr lang="ru-RU" smtClean="0"/>
              <a:t>В Казахстане зарегистрировано около 170 компаний, заявляющих, что они проводят маркетинговые исследования. Но по нашим данным, реально работающих в этом секторе услуг – не более 50 компаний. Из них – около 20 компаний можно действительно назвать профессиональными;</a:t>
            </a:r>
          </a:p>
          <a:p>
            <a:r>
              <a:rPr lang="ru-RU" smtClean="0"/>
              <a:t>10 компаний существуют 5 лет и более, и работают по международным стандартам (БРИФ, ТНС, Гфк-Казахстан, </a:t>
            </a:r>
            <a:r>
              <a:rPr lang="en-US" smtClean="0"/>
              <a:t>ACNielsen</a:t>
            </a:r>
            <a:r>
              <a:rPr lang="ru-RU" smtClean="0"/>
              <a:t>, ЦЕССИ, БИСАМ, Комкон-2 Евразия, ЦИОМ, </a:t>
            </a:r>
            <a:r>
              <a:rPr lang="en-US" smtClean="0"/>
              <a:t>Sange</a:t>
            </a:r>
            <a:r>
              <a:rPr lang="ru-RU" smtClean="0"/>
              <a:t>, </a:t>
            </a:r>
            <a:r>
              <a:rPr lang="en-US" smtClean="0"/>
              <a:t>Key Points</a:t>
            </a:r>
            <a:r>
              <a:rPr lang="ru-RU" smtClean="0"/>
              <a:t>)</a:t>
            </a:r>
          </a:p>
          <a:p>
            <a:endParaRPr lang="ru-RU" smtClean="0"/>
          </a:p>
        </p:txBody>
      </p:sp>
      <p:sp>
        <p:nvSpPr>
          <p:cNvPr id="15362" name="Заголовок 1"/>
          <p:cNvSpPr>
            <a:spLocks noGrp="1"/>
          </p:cNvSpPr>
          <p:nvPr>
            <p:ph type="title"/>
          </p:nvPr>
        </p:nvSpPr>
        <p:spPr>
          <a:xfrm>
            <a:off x="684213" y="4763"/>
            <a:ext cx="7754937" cy="1419225"/>
          </a:xfrm>
        </p:spPr>
        <p:txBody>
          <a:bodyPr/>
          <a:lstStyle/>
          <a:p>
            <a:r>
              <a:rPr lang="ru-RU" sz="3600" smtClean="0"/>
              <a:t>Рынок исследований в Казахстане</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rtlCol="0">
            <a:normAutofit fontScale="92500"/>
          </a:bodyPr>
          <a:lstStyle/>
          <a:p>
            <a:pPr marL="365760" indent="-365760" fontAlgn="auto">
              <a:spcAft>
                <a:spcPts val="0"/>
              </a:spcAft>
              <a:defRPr/>
            </a:pPr>
            <a:r>
              <a:rPr lang="ru-RU" dirty="0" smtClean="0">
                <a:solidFill>
                  <a:schemeClr val="tx1">
                    <a:lumMod val="85000"/>
                    <a:lumOff val="15000"/>
                  </a:schemeClr>
                </a:solidFill>
              </a:rPr>
              <a:t>Из </a:t>
            </a:r>
            <a:r>
              <a:rPr lang="ru-RU" dirty="0">
                <a:solidFill>
                  <a:schemeClr val="tx1">
                    <a:lumMod val="85000"/>
                    <a:lumOff val="15000"/>
                  </a:schemeClr>
                </a:solidFill>
              </a:rPr>
              <a:t>них – 3 являются международными игроками (ТНС, </a:t>
            </a:r>
            <a:r>
              <a:rPr lang="ru-RU" dirty="0" err="1">
                <a:solidFill>
                  <a:schemeClr val="tx1">
                    <a:lumMod val="85000"/>
                    <a:lumOff val="15000"/>
                  </a:schemeClr>
                </a:solidFill>
              </a:rPr>
              <a:t>Гфк</a:t>
            </a:r>
            <a:r>
              <a:rPr lang="ru-RU" dirty="0">
                <a:solidFill>
                  <a:schemeClr val="tx1">
                    <a:lumMod val="85000"/>
                    <a:lumOff val="15000"/>
                  </a:schemeClr>
                </a:solidFill>
              </a:rPr>
              <a:t>, </a:t>
            </a:r>
            <a:r>
              <a:rPr lang="ru-RU" dirty="0" err="1">
                <a:solidFill>
                  <a:schemeClr val="tx1">
                    <a:lumMod val="85000"/>
                    <a:lumOff val="15000"/>
                  </a:schemeClr>
                </a:solidFill>
              </a:rPr>
              <a:t>Нильсен</a:t>
            </a:r>
            <a:r>
              <a:rPr lang="ru-RU" dirty="0">
                <a:solidFill>
                  <a:schemeClr val="tx1">
                    <a:lumMod val="85000"/>
                    <a:lumOff val="15000"/>
                  </a:schemeClr>
                </a:solidFill>
              </a:rPr>
              <a:t>)</a:t>
            </a:r>
          </a:p>
          <a:p>
            <a:pPr marL="365760" indent="-365760" fontAlgn="auto">
              <a:spcAft>
                <a:spcPts val="0"/>
              </a:spcAft>
              <a:defRPr/>
            </a:pPr>
            <a:r>
              <a:rPr lang="ru-RU" dirty="0" smtClean="0">
                <a:solidFill>
                  <a:schemeClr val="tx1">
                    <a:lumMod val="85000"/>
                    <a:lumOff val="15000"/>
                  </a:schemeClr>
                </a:solidFill>
              </a:rPr>
              <a:t>В </a:t>
            </a:r>
            <a:r>
              <a:rPr lang="ru-RU" dirty="0">
                <a:solidFill>
                  <a:schemeClr val="tx1">
                    <a:lumMod val="85000"/>
                    <a:lumOff val="15000"/>
                  </a:schemeClr>
                </a:solidFill>
              </a:rPr>
              <a:t>Казахстане существует своя профессиональная ассоциация КАПИОР и Кодекс профессиональной этики</a:t>
            </a:r>
          </a:p>
          <a:p>
            <a:pPr marL="365760" indent="-365760" fontAlgn="auto">
              <a:spcAft>
                <a:spcPts val="0"/>
              </a:spcAft>
              <a:defRPr/>
            </a:pPr>
            <a:r>
              <a:rPr lang="ru-RU" dirty="0">
                <a:solidFill>
                  <a:schemeClr val="tx1">
                    <a:lumMod val="85000"/>
                    <a:lumOff val="15000"/>
                  </a:schemeClr>
                </a:solidFill>
              </a:rPr>
              <a:t> </a:t>
            </a:r>
            <a:r>
              <a:rPr lang="ru-RU" dirty="0" smtClean="0">
                <a:solidFill>
                  <a:schemeClr val="tx1">
                    <a:lumMod val="85000"/>
                    <a:lumOff val="15000"/>
                  </a:schemeClr>
                </a:solidFill>
              </a:rPr>
              <a:t>Ряд </a:t>
            </a:r>
            <a:r>
              <a:rPr lang="ru-RU" dirty="0">
                <a:solidFill>
                  <a:schemeClr val="tx1">
                    <a:lumMod val="85000"/>
                    <a:lumOff val="15000"/>
                  </a:schemeClr>
                </a:solidFill>
              </a:rPr>
              <a:t>компаний специализируется на исследованиях в определенных секторах: медиа, фармацевтика, телекоммуникации, розница</a:t>
            </a:r>
          </a:p>
          <a:p>
            <a:pPr marL="365760" indent="-365760" fontAlgn="auto">
              <a:spcAft>
                <a:spcPts val="0"/>
              </a:spcAft>
              <a:defRPr/>
            </a:pPr>
            <a:r>
              <a:rPr lang="ru-RU" dirty="0" smtClean="0">
                <a:solidFill>
                  <a:schemeClr val="tx1">
                    <a:lumMod val="85000"/>
                    <a:lumOff val="15000"/>
                  </a:schemeClr>
                </a:solidFill>
              </a:rPr>
              <a:t>В </a:t>
            </a:r>
            <a:r>
              <a:rPr lang="ru-RU" dirty="0">
                <a:solidFill>
                  <a:schemeClr val="tx1">
                    <a:lumMod val="85000"/>
                    <a:lumOff val="15000"/>
                  </a:schemeClr>
                </a:solidFill>
              </a:rPr>
              <a:t>Казахстане ведется несколько панельных исследований: а) измерение медиа-аудиторий, б) потребительская панель, в) панели для ритейл-аудита</a:t>
            </a:r>
          </a:p>
          <a:p>
            <a:pPr marL="365760" indent="-365760" fontAlgn="auto">
              <a:spcAft>
                <a:spcPts val="0"/>
              </a:spcAft>
              <a:defRPr/>
            </a:pPr>
            <a:endParaRPr lang="ru-RU" dirty="0">
              <a:solidFill>
                <a:schemeClr val="tx1">
                  <a:lumMod val="85000"/>
                  <a:lumOff val="15000"/>
                </a:schemeClr>
              </a:solidFill>
            </a:endParaRPr>
          </a:p>
        </p:txBody>
      </p:sp>
      <p:sp>
        <p:nvSpPr>
          <p:cNvPr id="17410" name="Заголовок 2"/>
          <p:cNvSpPr>
            <a:spLocks noGrp="1"/>
          </p:cNvSpPr>
          <p:nvPr>
            <p:ph type="title"/>
          </p:nvPr>
        </p:nvSpPr>
        <p:spPr/>
        <p:txBody>
          <a:bodyPr/>
          <a:lstStyle/>
          <a:p>
            <a:r>
              <a:rPr lang="ru-RU" sz="3600" smtClean="0"/>
              <a:t>Рынок исследований в Казахстане</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Объект 1"/>
          <p:cNvSpPr>
            <a:spLocks noGrp="1"/>
          </p:cNvSpPr>
          <p:nvPr>
            <p:ph idx="1"/>
          </p:nvPr>
        </p:nvSpPr>
        <p:spPr/>
        <p:txBody>
          <a:bodyPr/>
          <a:lstStyle/>
          <a:p>
            <a:r>
              <a:rPr lang="ru-RU" smtClean="0"/>
              <a:t>При этом рынок исследований достаточно узкий и его объем в денежном выражении по разным оценкам составляет от 10 до 15 млн. долларов США за 2008 г.</a:t>
            </a:r>
          </a:p>
          <a:p>
            <a:r>
              <a:rPr lang="ru-RU" smtClean="0"/>
              <a:t>Темпы роста исследовательского рынка в 2006-2008 гг. были достаточно высокими и составляли не менее 15-20% ежегодно</a:t>
            </a:r>
          </a:p>
          <a:p>
            <a:r>
              <a:rPr lang="ru-RU" smtClean="0"/>
              <a:t> В 2009 г. объем рынка сократился до уровня 2007 года или ниже – на 15-30%</a:t>
            </a:r>
          </a:p>
        </p:txBody>
      </p:sp>
      <p:sp>
        <p:nvSpPr>
          <p:cNvPr id="19458" name="Заголовок 2"/>
          <p:cNvSpPr>
            <a:spLocks noGrp="1"/>
          </p:cNvSpPr>
          <p:nvPr>
            <p:ph type="title"/>
          </p:nvPr>
        </p:nvSpPr>
        <p:spPr/>
        <p:txBody>
          <a:bodyPr/>
          <a:lstStyle/>
          <a:p>
            <a:r>
              <a:rPr lang="ru-RU" sz="3600" smtClean="0"/>
              <a:t>Рынок исследований в Казахстане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98500" y="476250"/>
            <a:ext cx="7747000" cy="5649913"/>
          </a:xfrm>
        </p:spPr>
        <p:txBody>
          <a:bodyPr rtlCol="0">
            <a:normAutofit fontScale="92500" lnSpcReduction="20000"/>
          </a:bodyPr>
          <a:lstStyle/>
          <a:p>
            <a:pPr marL="0" indent="0" fontAlgn="auto">
              <a:spcAft>
                <a:spcPts val="0"/>
              </a:spcAft>
              <a:buFont typeface="Wingdings" pitchFamily="2" charset="2"/>
              <a:buNone/>
              <a:defRPr/>
            </a:pPr>
            <a:r>
              <a:rPr lang="ru-RU" b="1" dirty="0" smtClean="0">
                <a:solidFill>
                  <a:schemeClr val="tx1">
                    <a:lumMod val="85000"/>
                    <a:lumOff val="15000"/>
                  </a:schemeClr>
                </a:solidFill>
              </a:rPr>
              <a:t>В </a:t>
            </a:r>
            <a:r>
              <a:rPr lang="ru-RU" b="1" dirty="0">
                <a:solidFill>
                  <a:schemeClr val="tx1">
                    <a:lumMod val="85000"/>
                    <a:lumOff val="15000"/>
                  </a:schemeClr>
                </a:solidFill>
              </a:rPr>
              <a:t>ежегодном отчете международной исследовательской ассоциации </a:t>
            </a:r>
            <a:r>
              <a:rPr lang="en-US" b="1" dirty="0">
                <a:solidFill>
                  <a:schemeClr val="tx1">
                    <a:lumMod val="85000"/>
                    <a:lumOff val="15000"/>
                  </a:schemeClr>
                </a:solidFill>
              </a:rPr>
              <a:t>ESOMAR</a:t>
            </a:r>
            <a:r>
              <a:rPr lang="ru-RU" b="1" dirty="0">
                <a:solidFill>
                  <a:schemeClr val="tx1">
                    <a:lumMod val="85000"/>
                    <a:lumOff val="15000"/>
                  </a:schemeClr>
                </a:solidFill>
              </a:rPr>
              <a:t> приведены такие цифры объемов мирового рынка по исследованиям за 2005-2009 </a:t>
            </a:r>
            <a:r>
              <a:rPr lang="ru-RU" b="1" dirty="0" err="1">
                <a:solidFill>
                  <a:schemeClr val="tx1">
                    <a:lumMod val="85000"/>
                    <a:lumOff val="15000"/>
                  </a:schemeClr>
                </a:solidFill>
              </a:rPr>
              <a:t>гг</a:t>
            </a:r>
            <a:r>
              <a:rPr lang="ru-RU" b="1" dirty="0">
                <a:solidFill>
                  <a:schemeClr val="tx1">
                    <a:lumMod val="85000"/>
                    <a:lumOff val="15000"/>
                  </a:schemeClr>
                </a:solidFill>
              </a:rPr>
              <a:t>:</a:t>
            </a:r>
            <a:endParaRPr lang="ru-RU" dirty="0">
              <a:solidFill>
                <a:schemeClr val="tx1">
                  <a:lumMod val="85000"/>
                  <a:lumOff val="15000"/>
                </a:schemeClr>
              </a:solidFill>
            </a:endParaRPr>
          </a:p>
          <a:p>
            <a:pPr marL="365760" indent="-365760" fontAlgn="auto">
              <a:spcAft>
                <a:spcPts val="0"/>
              </a:spcAft>
              <a:defRPr/>
            </a:pPr>
            <a:r>
              <a:rPr lang="en-US" b="1" dirty="0">
                <a:solidFill>
                  <a:schemeClr val="tx1">
                    <a:lumMod val="85000"/>
                    <a:lumOff val="15000"/>
                  </a:schemeClr>
                </a:solidFill>
              </a:rPr>
              <a:t>2005 – 24,7 </a:t>
            </a:r>
            <a:r>
              <a:rPr lang="en-US" b="1" dirty="0" err="1">
                <a:solidFill>
                  <a:schemeClr val="tx1">
                    <a:lumMod val="85000"/>
                    <a:lumOff val="15000"/>
                  </a:schemeClr>
                </a:solidFill>
              </a:rPr>
              <a:t>млрд</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r>
              <a:rPr lang="en-US" b="1" dirty="0">
                <a:solidFill>
                  <a:schemeClr val="tx1">
                    <a:lumMod val="85000"/>
                    <a:lumOff val="15000"/>
                  </a:schemeClr>
                </a:solidFill>
              </a:rPr>
              <a:t>2006 – 25,9 </a:t>
            </a:r>
            <a:r>
              <a:rPr lang="en-US" b="1" dirty="0" err="1">
                <a:solidFill>
                  <a:schemeClr val="tx1">
                    <a:lumMod val="85000"/>
                    <a:lumOff val="15000"/>
                  </a:schemeClr>
                </a:solidFill>
              </a:rPr>
              <a:t>млрд</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r>
              <a:rPr lang="en-US" b="1" dirty="0">
                <a:solidFill>
                  <a:schemeClr val="tx1">
                    <a:lumMod val="85000"/>
                    <a:lumOff val="15000"/>
                  </a:schemeClr>
                </a:solidFill>
              </a:rPr>
              <a:t>2007 – 29,7 </a:t>
            </a:r>
            <a:r>
              <a:rPr lang="en-US" b="1" dirty="0" err="1">
                <a:solidFill>
                  <a:schemeClr val="tx1">
                    <a:lumMod val="85000"/>
                    <a:lumOff val="15000"/>
                  </a:schemeClr>
                </a:solidFill>
              </a:rPr>
              <a:t>млрд</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r>
              <a:rPr lang="ru-RU" b="1" dirty="0">
                <a:solidFill>
                  <a:schemeClr val="tx1">
                    <a:lumMod val="85000"/>
                    <a:lumOff val="15000"/>
                  </a:schemeClr>
                </a:solidFill>
              </a:rPr>
              <a:t>2008 – 32,4 млрд.$</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r>
              <a:rPr lang="ru-RU" b="1" dirty="0">
                <a:solidFill>
                  <a:schemeClr val="tx1">
                    <a:lumMod val="85000"/>
                    <a:lumOff val="15000"/>
                  </a:schemeClr>
                </a:solidFill>
              </a:rPr>
              <a:t>2009 – 29 млрд.$</a:t>
            </a:r>
            <a:r>
              <a:rPr lang="en-US" b="1" dirty="0">
                <a:solidFill>
                  <a:schemeClr val="tx1">
                    <a:lumMod val="85000"/>
                    <a:lumOff val="15000"/>
                  </a:schemeClr>
                </a:solidFill>
              </a:rPr>
              <a:t>US</a:t>
            </a:r>
            <a:endParaRPr lang="ru-RU" dirty="0">
              <a:solidFill>
                <a:schemeClr val="tx1">
                  <a:lumMod val="85000"/>
                  <a:lumOff val="15000"/>
                </a:schemeClr>
              </a:solidFill>
            </a:endParaRPr>
          </a:p>
          <a:p>
            <a:pPr marL="0" indent="0" fontAlgn="auto">
              <a:spcAft>
                <a:spcPts val="0"/>
              </a:spcAft>
              <a:buFont typeface="Wingdings" pitchFamily="2" charset="2"/>
              <a:buNone/>
              <a:defRPr/>
            </a:pPr>
            <a:endParaRPr lang="ru-RU" dirty="0">
              <a:solidFill>
                <a:schemeClr val="tx1">
                  <a:lumMod val="85000"/>
                  <a:lumOff val="15000"/>
                </a:schemeClr>
              </a:solidFill>
            </a:endParaRPr>
          </a:p>
          <a:p>
            <a:pPr marL="0" indent="0" fontAlgn="auto">
              <a:spcAft>
                <a:spcPts val="0"/>
              </a:spcAft>
              <a:buFont typeface="Wingdings" pitchFamily="2" charset="2"/>
              <a:buNone/>
              <a:defRPr/>
            </a:pPr>
            <a:r>
              <a:rPr lang="ru-RU" b="1" dirty="0">
                <a:solidFill>
                  <a:schemeClr val="tx1">
                    <a:lumMod val="85000"/>
                    <a:lumOff val="15000"/>
                  </a:schemeClr>
                </a:solidFill>
              </a:rPr>
              <a:t>Интересно взглянуть на данные по исследовательскому рынку России:</a:t>
            </a:r>
            <a:endParaRPr lang="ru-RU" dirty="0">
              <a:solidFill>
                <a:schemeClr val="tx1">
                  <a:lumMod val="85000"/>
                  <a:lumOff val="15000"/>
                </a:schemeClr>
              </a:solidFill>
            </a:endParaRPr>
          </a:p>
          <a:p>
            <a:pPr marL="365760" indent="-365760" fontAlgn="auto">
              <a:spcAft>
                <a:spcPts val="0"/>
              </a:spcAft>
              <a:defRPr/>
            </a:pPr>
            <a:r>
              <a:rPr lang="en-US" b="1" dirty="0">
                <a:solidFill>
                  <a:schemeClr val="tx1">
                    <a:lumMod val="85000"/>
                    <a:lumOff val="15000"/>
                  </a:schemeClr>
                </a:solidFill>
              </a:rPr>
              <a:t>2005 – 144 </a:t>
            </a:r>
            <a:r>
              <a:rPr lang="en-US" b="1" dirty="0" err="1">
                <a:solidFill>
                  <a:schemeClr val="tx1">
                    <a:lumMod val="85000"/>
                    <a:lumOff val="15000"/>
                  </a:schemeClr>
                </a:solidFill>
              </a:rPr>
              <a:t>млн</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r>
              <a:rPr lang="en-US" b="1" dirty="0">
                <a:solidFill>
                  <a:schemeClr val="tx1">
                    <a:lumMod val="85000"/>
                    <a:lumOff val="15000"/>
                  </a:schemeClr>
                </a:solidFill>
              </a:rPr>
              <a:t>2006 – 198 </a:t>
            </a:r>
            <a:r>
              <a:rPr lang="en-US" b="1" dirty="0" err="1">
                <a:solidFill>
                  <a:schemeClr val="tx1">
                    <a:lumMod val="85000"/>
                    <a:lumOff val="15000"/>
                  </a:schemeClr>
                </a:solidFill>
              </a:rPr>
              <a:t>млн</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r>
              <a:rPr lang="en-US" b="1" dirty="0">
                <a:solidFill>
                  <a:schemeClr val="tx1">
                    <a:lumMod val="85000"/>
                    <a:lumOff val="15000"/>
                  </a:schemeClr>
                </a:solidFill>
              </a:rPr>
              <a:t>2007 – 270 </a:t>
            </a:r>
            <a:r>
              <a:rPr lang="en-US" b="1" dirty="0" err="1">
                <a:solidFill>
                  <a:schemeClr val="tx1">
                    <a:lumMod val="85000"/>
                    <a:lumOff val="15000"/>
                  </a:schemeClr>
                </a:solidFill>
              </a:rPr>
              <a:t>млн</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r>
              <a:rPr lang="ru-RU" b="1" dirty="0">
                <a:solidFill>
                  <a:schemeClr val="tx1">
                    <a:lumMod val="85000"/>
                    <a:lumOff val="15000"/>
                  </a:schemeClr>
                </a:solidFill>
              </a:rPr>
              <a:t>2008 – 335 млн.$</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r>
              <a:rPr lang="ru-RU" b="1" dirty="0">
                <a:solidFill>
                  <a:schemeClr val="tx1">
                    <a:lumMod val="85000"/>
                    <a:lumOff val="15000"/>
                  </a:schemeClr>
                </a:solidFill>
              </a:rPr>
              <a:t>2009 – 258 млн.$</a:t>
            </a:r>
            <a:r>
              <a:rPr lang="en-US" b="1" dirty="0">
                <a:solidFill>
                  <a:schemeClr val="tx1">
                    <a:lumMod val="85000"/>
                    <a:lumOff val="15000"/>
                  </a:schemeClr>
                </a:solidFill>
              </a:rPr>
              <a:t>US</a:t>
            </a:r>
            <a:endParaRPr lang="ru-RU" dirty="0">
              <a:solidFill>
                <a:schemeClr val="tx1">
                  <a:lumMod val="85000"/>
                  <a:lumOff val="15000"/>
                </a:schemeClr>
              </a:solidFill>
            </a:endParaRPr>
          </a:p>
          <a:p>
            <a:pPr marL="365760" indent="-365760" fontAlgn="auto">
              <a:spcAft>
                <a:spcPts val="0"/>
              </a:spcAft>
              <a:defRPr/>
            </a:pPr>
            <a:endParaRPr lang="ru-RU" dirty="0">
              <a:solidFill>
                <a:schemeClr val="tx1">
                  <a:lumMod val="85000"/>
                  <a:lumOff val="1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Объект 1"/>
          <p:cNvSpPr>
            <a:spLocks noGrp="1"/>
          </p:cNvSpPr>
          <p:nvPr>
            <p:ph idx="1"/>
          </p:nvPr>
        </p:nvSpPr>
        <p:spPr/>
        <p:txBody>
          <a:bodyPr/>
          <a:lstStyle/>
          <a:p>
            <a:r>
              <a:rPr lang="ru-RU" sz="2800" b="1" smtClean="0"/>
              <a:t>В сравнении с Россией видны скромные объемы казахстанского рынка. Россия по итогам 2009 года – на 16 месте в мире. А Казахстан попадает в позиции 56-60 (хотя, строго говоря, отдельно мы в этом списке ЕСОМАР не значимся). Страны, близкие к нам по объему исследовательского рынка, – это Эстония, Латвия, Пакистан.</a:t>
            </a:r>
            <a:endParaRPr lang="ru-RU" sz="2800" smtClean="0"/>
          </a:p>
          <a:p>
            <a:endParaRPr lang="ru-RU" sz="2800" smtClean="0"/>
          </a:p>
        </p:txBody>
      </p:sp>
      <p:sp>
        <p:nvSpPr>
          <p:cNvPr id="23554" name="Заголовок 2"/>
          <p:cNvSpPr>
            <a:spLocks noGrp="1"/>
          </p:cNvSpPr>
          <p:nvPr>
            <p:ph type="title"/>
          </p:nvPr>
        </p:nvSpPr>
        <p:spPr/>
        <p:txBody>
          <a:bodyPr/>
          <a:lstStyle/>
          <a:p>
            <a:r>
              <a:rPr lang="ru-RU" sz="3600" smtClean="0"/>
              <a:t>Объемы казахстанского исследовательского рынка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12788" y="765175"/>
            <a:ext cx="7745412" cy="5000625"/>
          </a:xfrm>
        </p:spPr>
        <p:txBody>
          <a:bodyPr rtlCol="0">
            <a:normAutofit/>
          </a:bodyPr>
          <a:lstStyle/>
          <a:p>
            <a:pPr marL="0" indent="0" fontAlgn="auto">
              <a:spcAft>
                <a:spcPts val="0"/>
              </a:spcAft>
              <a:buFont typeface="Wingdings" pitchFamily="2" charset="2"/>
              <a:buNone/>
              <a:defRPr/>
            </a:pPr>
            <a:r>
              <a:rPr lang="kk-KZ" dirty="0" smtClean="0">
                <a:solidFill>
                  <a:schemeClr val="tx1">
                    <a:lumMod val="85000"/>
                    <a:lumOff val="15000"/>
                  </a:schemeClr>
                </a:solidFill>
              </a:rPr>
              <a:t>Изменение </a:t>
            </a:r>
            <a:r>
              <a:rPr lang="kk-KZ" dirty="0">
                <a:solidFill>
                  <a:schemeClr val="tx1">
                    <a:lumMod val="85000"/>
                    <a:lumOff val="15000"/>
                  </a:schemeClr>
                </a:solidFill>
              </a:rPr>
              <a:t>потребительского поведения групп людей с разными доходами</a:t>
            </a:r>
            <a:endParaRPr lang="ru-RU" dirty="0">
              <a:solidFill>
                <a:schemeClr val="tx1">
                  <a:lumMod val="85000"/>
                  <a:lumOff val="15000"/>
                </a:schemeClr>
              </a:solidFill>
            </a:endParaRPr>
          </a:p>
          <a:p>
            <a:pPr marL="365760" indent="-365760" fontAlgn="auto">
              <a:spcAft>
                <a:spcPts val="0"/>
              </a:spcAft>
              <a:defRPr/>
            </a:pPr>
            <a:endParaRPr lang="ru-RU" dirty="0">
              <a:solidFill>
                <a:schemeClr val="tx1">
                  <a:lumMod val="85000"/>
                  <a:lumOff val="15000"/>
                </a:schemeClr>
              </a:solidFill>
            </a:endParaRPr>
          </a:p>
        </p:txBody>
      </p:sp>
      <p:sp>
        <p:nvSpPr>
          <p:cNvPr id="24578" name="Заголовок 2"/>
          <p:cNvSpPr>
            <a:spLocks noGrp="1"/>
          </p:cNvSpPr>
          <p:nvPr>
            <p:ph type="title"/>
          </p:nvPr>
        </p:nvSpPr>
        <p:spPr>
          <a:xfrm>
            <a:off x="663575" y="188913"/>
            <a:ext cx="7756525" cy="1054100"/>
          </a:xfrm>
        </p:spPr>
        <p:txBody>
          <a:bodyPr/>
          <a:lstStyle/>
          <a:p>
            <a:r>
              <a:rPr lang="kk-KZ" sz="3600" b="1" dirty="0" smtClean="0"/>
              <a:t>Как сыграть в противоход кризису</a:t>
            </a:r>
            <a:r>
              <a:rPr lang="ru-RU" sz="3600" dirty="0" smtClean="0"/>
              <a:t/>
            </a:r>
            <a:br>
              <a:rPr lang="ru-RU" sz="3600" dirty="0" smtClean="0"/>
            </a:br>
            <a:endParaRPr lang="ru-RU" sz="3600" dirty="0" smtClean="0"/>
          </a:p>
        </p:txBody>
      </p:sp>
      <p:pic>
        <p:nvPicPr>
          <p:cNvPr id="24579" name="Picture 2"/>
          <p:cNvPicPr>
            <a:picLocks noChangeAspect="1" noChangeArrowheads="1"/>
          </p:cNvPicPr>
          <p:nvPr/>
        </p:nvPicPr>
        <p:blipFill>
          <a:blip r:embed="rId3"/>
          <a:srcRect/>
          <a:stretch>
            <a:fillRect/>
          </a:stretch>
        </p:blipFill>
        <p:spPr bwMode="auto">
          <a:xfrm>
            <a:off x="250825" y="1557338"/>
            <a:ext cx="8569325" cy="51117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a:xfrm>
            <a:off x="688975" y="569913"/>
            <a:ext cx="7699375" cy="842962"/>
          </a:xfrm>
        </p:spPr>
        <p:txBody>
          <a:bodyPr/>
          <a:lstStyle/>
          <a:p>
            <a:pPr algn="l"/>
            <a:r>
              <a:rPr lang="kk-KZ" sz="2400" b="1" smtClean="0"/>
              <a:t>Вторичные данные</a:t>
            </a:r>
            <a:r>
              <a:rPr lang="kk-KZ" sz="2400" smtClean="0"/>
              <a:t> — информация, собранная когда-либо для каких-либо целей, не связанных с текущей</a:t>
            </a:r>
            <a:r>
              <a:rPr lang="en-US" sz="2400" smtClean="0">
                <a:latin typeface="Times New Roman" pitchFamily="18" charset="0"/>
              </a:rPr>
              <a:t> </a:t>
            </a:r>
            <a:r>
              <a:rPr lang="kk-KZ" sz="2400" smtClean="0"/>
              <a:t>задачей.</a:t>
            </a:r>
            <a:r>
              <a:rPr lang="kk-KZ" sz="4800" smtClean="0"/>
              <a:t> </a:t>
            </a:r>
          </a:p>
        </p:txBody>
      </p:sp>
      <p:sp>
        <p:nvSpPr>
          <p:cNvPr id="36867" name="Rectangle 3"/>
          <p:cNvSpPr>
            <a:spLocks noGrp="1"/>
          </p:cNvSpPr>
          <p:nvPr>
            <p:ph type="body" idx="4294967295"/>
          </p:nvPr>
        </p:nvSpPr>
        <p:spPr/>
        <p:txBody>
          <a:bodyPr/>
          <a:lstStyle/>
          <a:p>
            <a:pPr>
              <a:lnSpc>
                <a:spcPct val="90000"/>
              </a:lnSpc>
            </a:pPr>
            <a:r>
              <a:rPr lang="kk-KZ" sz="1800" smtClean="0"/>
              <a:t>Иными словами, вторичная информация — это те данные, которые уже были собраны (Вами или кем-то другим) для решения других задач, но которые можно частично использовать и для разрешения стоящей перед Вами в настоящий момент проблемы.</a:t>
            </a:r>
          </a:p>
          <a:p>
            <a:pPr>
              <a:lnSpc>
                <a:spcPct val="90000"/>
              </a:lnSpc>
            </a:pPr>
            <a:r>
              <a:rPr lang="kk-KZ" sz="1800" smtClean="0"/>
              <a:t>Основные достоинства вторичной информации — она дешево стоит, и доступ к ней можно получить сравнительно легко и быстро.</a:t>
            </a:r>
          </a:p>
          <a:p>
            <a:pPr>
              <a:lnSpc>
                <a:spcPct val="90000"/>
              </a:lnSpc>
            </a:pPr>
            <a:r>
              <a:rPr lang="kk-KZ" sz="1800" smtClean="0"/>
              <a:t>Основные недостатки связаны с тем, что вторичная информация собиралась для решения другой проблемы. Соответственно, она, скорее всего, будет а) устаревшей, б) неполной, в) не иметь прямого отношения к решаемой проблеме, г) ненадежной (особенно это относится к российским источникам вторичной информации, в которых порой значения одного и того же параметра в разных источниках различаются чуть ли не на порядок).</a:t>
            </a:r>
          </a:p>
        </p:txBody>
      </p:sp>
      <p:pic>
        <p:nvPicPr>
          <p:cNvPr id="36868" name="Picture 4"/>
          <p:cNvPicPr>
            <a:picLocks noChangeAspect="1" noChangeArrowheads="1"/>
          </p:cNvPicPr>
          <p:nvPr/>
        </p:nvPicPr>
        <p:blipFill>
          <a:blip r:embed="rId2"/>
          <a:srcRect/>
          <a:stretch>
            <a:fillRect/>
          </a:stretch>
        </p:blipFill>
        <p:spPr bwMode="auto">
          <a:xfrm>
            <a:off x="6877050" y="1052513"/>
            <a:ext cx="1905000" cy="1266825"/>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idx="4294967295"/>
          </p:nvPr>
        </p:nvSpPr>
        <p:spPr/>
        <p:txBody>
          <a:bodyPr/>
          <a:lstStyle/>
          <a:p>
            <a:r>
              <a:rPr lang="kk-KZ" sz="2000" smtClean="0"/>
              <a:t>«Всегда начинайте с вторичной информации, и только когда она исчерпана или отдача от ее использования сокращается, переходите к первичным данным» </a:t>
            </a:r>
            <a:r>
              <a:rPr lang="en-US" sz="2000" smtClean="0">
                <a:latin typeface="Times New Roman" pitchFamily="18" charset="0"/>
              </a:rPr>
              <a:t/>
            </a:r>
            <a:br>
              <a:rPr lang="en-US" sz="2000" smtClean="0">
                <a:latin typeface="Times New Roman" pitchFamily="18" charset="0"/>
              </a:rPr>
            </a:br>
            <a:r>
              <a:rPr lang="kk-KZ" sz="2000" smtClean="0"/>
              <a:t>(Черчилль Г. А. «Маркетинговые исследования»)</a:t>
            </a:r>
            <a:r>
              <a:rPr lang="kk-KZ" sz="4800" smtClean="0"/>
              <a:t> </a:t>
            </a:r>
          </a:p>
        </p:txBody>
      </p:sp>
      <p:sp>
        <p:nvSpPr>
          <p:cNvPr id="37891" name="Rectangle 3"/>
          <p:cNvSpPr>
            <a:spLocks noGrp="1"/>
          </p:cNvSpPr>
          <p:nvPr>
            <p:ph type="body" idx="4294967295"/>
          </p:nvPr>
        </p:nvSpPr>
        <p:spPr/>
        <p:txBody>
          <a:bodyPr/>
          <a:lstStyle/>
          <a:p>
            <a:r>
              <a:rPr lang="kk-KZ" sz="2000" smtClean="0"/>
              <a:t>К внутренним источникам информации относятся внутренние отчеты Вашей компании, беседы с сотрудниками, отчеты о продажах, бухгалтерские и финансовые отчеты, жалобы и предложения потребителей и т. п.</a:t>
            </a:r>
            <a:endParaRPr lang="en-US" sz="2000" smtClean="0">
              <a:latin typeface="Times New Roman" pitchFamily="18" charset="0"/>
            </a:endParaRPr>
          </a:p>
          <a:p>
            <a:r>
              <a:rPr lang="kk-KZ" sz="2000" smtClean="0"/>
              <a:t>Внешние источники информации — это средства массовой информации, выпускаемые различными организациями бюллетени, публикации исследовательских и консалтинговых фирм, статистические сборники; масса ценной информации находится в сети Internet — тематические и отраслевые сайты, сайты конкурирующих компаний.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98500" y="476672"/>
            <a:ext cx="7747000" cy="5649491"/>
          </a:xfrm>
        </p:spPr>
        <p:txBody>
          <a:bodyPr/>
          <a:lstStyle/>
          <a:p>
            <a:r>
              <a:rPr lang="ru-RU" dirty="0"/>
              <a:t> </a:t>
            </a:r>
            <a:r>
              <a:rPr lang="ru-RU" dirty="0" smtClean="0"/>
              <a:t>Синдикативная информация - недоступная </a:t>
            </a:r>
            <a:r>
              <a:rPr lang="ru-RU" dirty="0"/>
              <a:t>для широкой публики и </a:t>
            </a:r>
            <a:r>
              <a:rPr lang="ru-RU" dirty="0" smtClean="0"/>
              <a:t>издаваемая </a:t>
            </a:r>
            <a:r>
              <a:rPr lang="ru-RU" dirty="0"/>
              <a:t>отдельными организациями; такая информация приобретается за деньги.</a:t>
            </a:r>
            <a:r>
              <a:rPr lang="ru-RU" dirty="0"/>
              <a:t/>
            </a:r>
            <a:br>
              <a:rPr lang="ru-RU" dirty="0"/>
            </a:br>
            <a:r>
              <a:rPr lang="ru-RU" dirty="0" smtClean="0"/>
              <a:t>Достоинства синдикативных данных:</a:t>
            </a:r>
          </a:p>
          <a:p>
            <a:r>
              <a:rPr lang="ru-RU" dirty="0" smtClean="0"/>
              <a:t>долевая стоимость; </a:t>
            </a:r>
          </a:p>
          <a:p>
            <a:r>
              <a:rPr lang="ru-RU" dirty="0" smtClean="0"/>
              <a:t>основаны </a:t>
            </a:r>
            <a:r>
              <a:rPr lang="ru-RU" dirty="0"/>
              <a:t>на сборе рутинной информации, осуществляемом неоднократно, то им присуще высокое качество.</a:t>
            </a:r>
            <a:r>
              <a:rPr lang="ru-RU" dirty="0"/>
              <a:t/>
            </a:r>
            <a:br>
              <a:rPr lang="ru-RU" dirty="0"/>
            </a:br>
            <a:r>
              <a:rPr lang="ru-RU" dirty="0" smtClean="0"/>
              <a:t>Недостатки </a:t>
            </a:r>
            <a:r>
              <a:rPr lang="ru-RU" dirty="0"/>
              <a:t>синдикативных </a:t>
            </a:r>
            <a:r>
              <a:rPr lang="ru-RU" dirty="0" smtClean="0"/>
              <a:t>данных:</a:t>
            </a:r>
          </a:p>
          <a:p>
            <a:r>
              <a:rPr lang="ru-RU" dirty="0" smtClean="0"/>
              <a:t>подписчики </a:t>
            </a:r>
            <a:r>
              <a:rPr lang="ru-RU" dirty="0"/>
              <a:t>практически не могут влиять на собираемую </a:t>
            </a:r>
            <a:r>
              <a:rPr lang="ru-RU" dirty="0" smtClean="0"/>
              <a:t>информацию; </a:t>
            </a:r>
          </a:p>
          <a:p>
            <a:r>
              <a:rPr lang="ru-RU" dirty="0" smtClean="0"/>
              <a:t>доступны </a:t>
            </a:r>
            <a:r>
              <a:rPr lang="ru-RU" dirty="0"/>
              <a:t>любой фирме-конкуренту данной отрасли.</a:t>
            </a:r>
            <a:r>
              <a:rPr lang="ru-RU" dirty="0"/>
              <a:t/>
            </a:r>
            <a:br>
              <a:rPr lang="ru-RU" dirty="0"/>
            </a:br>
            <a:endParaRPr lang="ru-RU" dirty="0"/>
          </a:p>
        </p:txBody>
      </p:sp>
      <p:sp>
        <p:nvSpPr>
          <p:cNvPr id="3" name="Заголовок 2"/>
          <p:cNvSpPr>
            <a:spLocks noGrp="1"/>
          </p:cNvSpPr>
          <p:nvPr>
            <p:ph type="title"/>
          </p:nvPr>
        </p:nvSpPr>
        <p:spPr>
          <a:xfrm>
            <a:off x="683568" y="17052"/>
            <a:ext cx="7756525" cy="338807"/>
          </a:xfrm>
        </p:spPr>
        <p:txBody>
          <a:bodyPr/>
          <a:lstStyle/>
          <a:p>
            <a:r>
              <a:rPr lang="ru-RU" sz="2800" dirty="0"/>
              <a:t>Синдикативная информация</a:t>
            </a:r>
          </a:p>
        </p:txBody>
      </p:sp>
    </p:spTree>
    <p:extLst>
      <p:ext uri="{BB962C8B-B14F-4D97-AF65-F5344CB8AC3E}">
        <p14:creationId xmlns:p14="http://schemas.microsoft.com/office/powerpoint/2010/main" val="349823342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Hardcover</Template>
  <TotalTime>229</TotalTime>
  <Words>883</Words>
  <Application>Microsoft Office PowerPoint</Application>
  <PresentationFormat>Экран (4:3)</PresentationFormat>
  <Paragraphs>72</Paragraphs>
  <Slides>10</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Твердый переплет</vt:lpstr>
      <vt:lpstr>Информация в маркетинговых исследованиях</vt:lpstr>
      <vt:lpstr>Рынок исследований в Казахстане</vt:lpstr>
      <vt:lpstr>Рынок исследований в Казахстане</vt:lpstr>
      <vt:lpstr>Рынок исследований в Казахстане</vt:lpstr>
      <vt:lpstr>Презентация PowerPoint</vt:lpstr>
      <vt:lpstr>Объемы казахстанского исследовательского рынка</vt:lpstr>
      <vt:lpstr>Как сыграть в противоход кризису </vt:lpstr>
      <vt:lpstr>Вторичные данные — информация, собранная когда-либо для каких-либо целей, не связанных с текущей задачей. </vt:lpstr>
      <vt:lpstr>«Всегда начинайте с вторичной информации, и только когда она исчерпана или отдача от ее использования сокращается, переходите к первичным данным»  (Черчилль Г. А. «Маркетинговые исследования») </vt:lpstr>
      <vt:lpstr>Синдикативная информация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hp</dc:creator>
  <cp:lastModifiedBy>hp</cp:lastModifiedBy>
  <cp:revision>14</cp:revision>
  <dcterms:created xsi:type="dcterms:W3CDTF">2012-02-28T16:33:38Z</dcterms:created>
  <dcterms:modified xsi:type="dcterms:W3CDTF">2013-02-10T16:18:51Z</dcterms:modified>
</cp:coreProperties>
</file>